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774" r:id="rId2"/>
  </p:sldMasterIdLst>
  <p:notesMasterIdLst>
    <p:notesMasterId r:id="rId30"/>
  </p:notesMasterIdLst>
  <p:handoutMasterIdLst>
    <p:handoutMasterId r:id="rId31"/>
  </p:handoutMasterIdLst>
  <p:sldIdLst>
    <p:sldId id="438" r:id="rId3"/>
    <p:sldId id="464" r:id="rId4"/>
    <p:sldId id="465" r:id="rId5"/>
    <p:sldId id="475" r:id="rId6"/>
    <p:sldId id="482" r:id="rId7"/>
    <p:sldId id="484" r:id="rId8"/>
    <p:sldId id="466" r:id="rId9"/>
    <p:sldId id="487" r:id="rId10"/>
    <p:sldId id="490" r:id="rId11"/>
    <p:sldId id="491" r:id="rId12"/>
    <p:sldId id="492" r:id="rId13"/>
    <p:sldId id="485" r:id="rId14"/>
    <p:sldId id="467" r:id="rId15"/>
    <p:sldId id="468" r:id="rId16"/>
    <p:sldId id="469" r:id="rId17"/>
    <p:sldId id="470" r:id="rId18"/>
    <p:sldId id="481" r:id="rId19"/>
    <p:sldId id="486" r:id="rId20"/>
    <p:sldId id="471" r:id="rId21"/>
    <p:sldId id="472" r:id="rId22"/>
    <p:sldId id="473" r:id="rId23"/>
    <p:sldId id="477" r:id="rId24"/>
    <p:sldId id="478" r:id="rId25"/>
    <p:sldId id="476" r:id="rId26"/>
    <p:sldId id="489" r:id="rId27"/>
    <p:sldId id="488" r:id="rId28"/>
    <p:sldId id="493" r:id="rId29"/>
  </p:sldIdLst>
  <p:sldSz cx="9144000" cy="6858000" type="screen4x3"/>
  <p:notesSz cx="6858000" cy="93138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740A"/>
    <a:srgbClr val="600000"/>
    <a:srgbClr val="36FF37"/>
    <a:srgbClr val="2987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38" autoAdjust="0"/>
    <p:restoredTop sz="95107" autoAdjust="0"/>
  </p:normalViewPr>
  <p:slideViewPr>
    <p:cSldViewPr>
      <p:cViewPr varScale="1">
        <p:scale>
          <a:sx n="106" d="100"/>
          <a:sy n="106" d="100"/>
        </p:scale>
        <p:origin x="22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304" y="-68"/>
      </p:cViewPr>
      <p:guideLst>
        <p:guide orient="horz" pos="293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A1F84-92E0-B549-BE4F-92E239AA993A}" type="datetime1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© 2017 Pearson Education, Inc., Hoboken, NJ.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B02766-913B-814E-B3C1-678F4BDB3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5564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44D5EFE-478A-AB44-AF91-783C7E33BFEB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24085"/>
            <a:ext cx="5486400" cy="4191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781F4-099F-4112-9B1E-8A4E416391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6117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32D0-D005-4C14-97FA-5742BC2C0E09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46AB-72DE-4829-A3EE-183283F17E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900D1-CA60-4AA3-BA35-C01D332AAA00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BAF33-582B-4B0D-B27A-32E91EEEB0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81BF0-EE26-4C75-882B-F6BC339BC21C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5F4E-BD93-49E1-84D0-363BA31979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B899C7-F884-4E6D-A276-BB8579093A38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67C90-D8D8-4A11-9BC3-E7451ACC5E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95C2FC-F13D-4E17-BD3E-FE5CF4E973D3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67C90-D8D8-4A11-9BC3-E7451ACC5E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BE29DD-81D4-4B00-8B76-669F35BAD5FD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67C90-D8D8-4A11-9BC3-E7451ACC5E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E94AF2-AE22-4181-B1FA-9C57F9FDD3A5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246AB-72DE-4829-A3EE-183283F17E5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B8790B-5DDD-43C0-B879-3273205D4B55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217303-0E5B-4E24-BCA3-62F5881C102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56DD35-0107-4822-A70B-090C588C365E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F17966-739A-4E4E-BEF8-5E9D65CAA6D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288867-DFB2-4002-B3B4-30A41CF77AB4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B75778-597E-43D2-A71E-341C60964E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14D30C-42E7-47C5-844B-E0FA60D5230B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71189-8D0B-455A-87B2-3A89DCBF68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2ABB5-D554-4F17-A8F4-3E069AC59C2B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7303-0E5B-4E24-BCA3-62F5881C10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93C3B-CF60-49C5-9BC8-EBAF3FD4F4D6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D2254-A369-4EE7-927D-AE71362307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6B2E0D-7E03-4274-B9D7-02777ADC942E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69E04E-7B9E-40CB-AECA-9BEEF7D4B1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9E982C-8B3B-467C-A9FA-611981C25A2B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75EC1-C65E-447A-8CAE-CC74F724346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549E27-169B-47B5-8C71-2B0A7D8CD937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94A6BC3C-EF4C-4932-8208-7FBB5701A0A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B6DB5-F1FE-4BBC-8A7C-7A85D7C4F053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2BAF33-582B-4B0D-B27A-32E91EEEB04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F163BE-5680-4CF7-94F5-B71A91478A3E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835F4E-BD93-49E1-84D0-363BA31979D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D5437-6DA9-4227-B9C0-E3B470E40609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17966-739A-4E4E-BEF8-5E9D65CAA6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4EA64-6798-41D2-BF5A-669EEBF70DA8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5778-597E-43D2-A71E-341C60964E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9CB48-19D3-4F14-BFF6-4AE997FC1BDE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71189-8D0B-455A-87B2-3A89DCBF68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B95C2-51C7-4489-AF9E-1B144481850F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D2254-A369-4EE7-927D-AE71362307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8C6B8-BF70-4B54-920B-C68A12AB111D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9E04E-7B9E-40CB-AECA-9BEEF7D4B1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CA4CF-0C08-433D-9D1E-448E414A7DF7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5EC1-C65E-447A-8CAE-CC74F72434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0D8E5-578A-4EC6-96B3-BAD6A2D95000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6BC3C-EF4C-4932-8208-7FBB5701A0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883B06-EB4A-4BF2-A925-EDF178E1B3FB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9DAB5F-4C32-47E8-A254-E438E2D0D3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56" r:id="rId12"/>
    <p:sldLayoutId id="2147483757" r:id="rId13"/>
    <p:sldLayoutId id="2147483758" r:id="rId14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8057986-B967-4F10-80ED-13506FD50440}" type="datetime1">
              <a:rPr lang="en-US" smtClean="0"/>
              <a:t>5/12/2020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69DAB5F-4C32-47E8-A254-E438E2D0D3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Operating System Memory Management</a:t>
            </a:r>
          </a:p>
        </p:txBody>
      </p:sp>
    </p:spTree>
    <p:extLst>
      <p:ext uri="{BB962C8B-B14F-4D97-AF65-F5344CB8AC3E}">
        <p14:creationId xmlns:p14="http://schemas.microsoft.com/office/powerpoint/2010/main" val="3133326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E4330-845A-4DC8-B141-824386B77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Oh No! </a:t>
            </a:r>
            <a:br>
              <a:rPr lang="en-US" dirty="0"/>
            </a:br>
            <a:r>
              <a:rPr lang="en-US" dirty="0"/>
              <a:t>No Processes Ready to Run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370BE-1BC8-4D24-AB74-02D30B964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Suspend one or more processes</a:t>
            </a:r>
          </a:p>
          <a:p>
            <a:pPr lvl="1"/>
            <a:r>
              <a:rPr lang="en-US" dirty="0"/>
              <a:t>Process that is faulting </a:t>
            </a:r>
          </a:p>
          <a:p>
            <a:pPr lvl="2"/>
            <a:r>
              <a:rPr lang="en-US" dirty="0"/>
              <a:t>Cannot get resources</a:t>
            </a:r>
          </a:p>
          <a:p>
            <a:pPr lvl="2"/>
            <a:r>
              <a:rPr lang="en-US" dirty="0"/>
              <a:t>May starve</a:t>
            </a:r>
          </a:p>
          <a:p>
            <a:pPr lvl="1"/>
            <a:r>
              <a:rPr lang="en-US" dirty="0"/>
              <a:t>Last process that began</a:t>
            </a:r>
          </a:p>
          <a:p>
            <a:pPr lvl="2"/>
            <a:r>
              <a:rPr lang="en-US" dirty="0"/>
              <a:t>Likely has done the least work</a:t>
            </a:r>
          </a:p>
          <a:p>
            <a:pPr lvl="1"/>
            <a:r>
              <a:rPr lang="en-US" dirty="0"/>
              <a:t>Lowest priority process</a:t>
            </a:r>
          </a:p>
          <a:p>
            <a:pPr lvl="2"/>
            <a:r>
              <a:rPr lang="en-US" dirty="0"/>
              <a:t>Can restart when higher priorities are done</a:t>
            </a:r>
          </a:p>
          <a:p>
            <a:pPr lvl="2"/>
            <a:r>
              <a:rPr lang="en-US" dirty="0"/>
              <a:t>May starve</a:t>
            </a:r>
          </a:p>
          <a:p>
            <a:pPr lvl="1"/>
            <a:r>
              <a:rPr lang="en-US" dirty="0"/>
              <a:t>Process with longest time to process</a:t>
            </a:r>
          </a:p>
          <a:p>
            <a:pPr lvl="2"/>
            <a:r>
              <a:rPr lang="en-US" dirty="0"/>
              <a:t>Will allow shorter processes to complete</a:t>
            </a:r>
          </a:p>
          <a:p>
            <a:pPr lvl="2"/>
            <a:r>
              <a:rPr lang="en-US" dirty="0"/>
              <a:t>May starve</a:t>
            </a:r>
          </a:p>
          <a:p>
            <a:pPr lvl="1"/>
            <a:r>
              <a:rPr lang="en-US" dirty="0"/>
              <a:t>Process with smallest resident set</a:t>
            </a:r>
          </a:p>
          <a:p>
            <a:pPr lvl="2"/>
            <a:r>
              <a:rPr lang="en-US" dirty="0"/>
              <a:t>Can restart when higher priorities are done</a:t>
            </a:r>
          </a:p>
          <a:p>
            <a:pPr lvl="2"/>
            <a:r>
              <a:rPr lang="en-US" dirty="0"/>
              <a:t>Less pages to replace</a:t>
            </a:r>
          </a:p>
          <a:p>
            <a:pPr lvl="2"/>
            <a:endParaRPr lang="en-US" dirty="0"/>
          </a:p>
          <a:p>
            <a:pPr marL="393192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466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D526C-1807-427B-8043-E938BFC67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“Swap”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62FA2-DCBC-4A57-BE7E-966B68473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out process to disk</a:t>
            </a:r>
          </a:p>
          <a:p>
            <a:r>
              <a:rPr lang="en-US" dirty="0"/>
              <a:t>Bring in new or previously suspended process</a:t>
            </a:r>
          </a:p>
        </p:txBody>
      </p:sp>
    </p:spTree>
    <p:extLst>
      <p:ext uri="{BB962C8B-B14F-4D97-AF65-F5344CB8AC3E}">
        <p14:creationId xmlns:p14="http://schemas.microsoft.com/office/powerpoint/2010/main" val="801183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9544A-AED0-4400-BA96-988AAA1F1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Swapping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E374D-A849-412C-B2AF-BF029F9D1E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Concern of swapping is “thrashing” – swap processes in and out, but no meaningful work done</a:t>
            </a:r>
          </a:p>
          <a:p>
            <a:r>
              <a:rPr lang="en-US" sz="2800" dirty="0"/>
              <a:t>Consider that a process’s program and data references tend to cluster – Principle of Locality</a:t>
            </a:r>
          </a:p>
          <a:p>
            <a:r>
              <a:rPr lang="en-US" sz="2800" dirty="0"/>
              <a:t>If only part of process needed over a short period of time, intelligent guesses about what to swap in and out may help avoid thrashing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723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0BAF3-4BB8-4318-AB35-05F257DD1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Memory Management: Partitioning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97EE4B-C61F-40E9-BE52-BC214514E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Fixed Partitioning</a:t>
            </a:r>
          </a:p>
          <a:p>
            <a:r>
              <a:rPr lang="en-US" dirty="0"/>
              <a:t>Dynamic Partitioning</a:t>
            </a:r>
          </a:p>
          <a:p>
            <a:r>
              <a:rPr lang="en-US" dirty="0"/>
              <a:t>Simple Paging</a:t>
            </a:r>
          </a:p>
          <a:p>
            <a:r>
              <a:rPr lang="en-US" dirty="0"/>
              <a:t>Simple Segmentation</a:t>
            </a:r>
          </a:p>
          <a:p>
            <a:r>
              <a:rPr lang="en-US" dirty="0"/>
              <a:t>Virtual Memory Paging </a:t>
            </a:r>
          </a:p>
          <a:p>
            <a:r>
              <a:rPr lang="en-US" dirty="0"/>
              <a:t>Virtual Memory Segmentation</a:t>
            </a:r>
          </a:p>
        </p:txBody>
      </p:sp>
    </p:spTree>
    <p:extLst>
      <p:ext uri="{BB962C8B-B14F-4D97-AF65-F5344CB8AC3E}">
        <p14:creationId xmlns:p14="http://schemas.microsoft.com/office/powerpoint/2010/main" val="3879549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30751-2C85-4CCB-A591-00F6E68CA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Fixed Partitioning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F762D2-6000-4444-A90B-8F5310215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Older approach </a:t>
            </a:r>
          </a:p>
          <a:p>
            <a:r>
              <a:rPr lang="en-US" dirty="0"/>
              <a:t>Divided memory into a fixed number of partitions</a:t>
            </a:r>
          </a:p>
          <a:p>
            <a:r>
              <a:rPr lang="en-US" dirty="0"/>
              <a:t>One process loaded into one partition </a:t>
            </a:r>
          </a:p>
          <a:p>
            <a:r>
              <a:rPr lang="en-US" dirty="0"/>
              <a:t>Easy to implement </a:t>
            </a:r>
          </a:p>
          <a:p>
            <a:r>
              <a:rPr lang="en-US" dirty="0"/>
              <a:t>Causes internal fragmentation – wasted space inside partition</a:t>
            </a:r>
          </a:p>
        </p:txBody>
      </p:sp>
    </p:spTree>
    <p:extLst>
      <p:ext uri="{BB962C8B-B14F-4D97-AF65-F5344CB8AC3E}">
        <p14:creationId xmlns:p14="http://schemas.microsoft.com/office/powerpoint/2010/main" val="33593278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F37AF-F961-48A0-A607-F4FE322DF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Partitioning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D9396-6E27-475F-8005-74F6859E87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Partitions are created dynamically</a:t>
            </a:r>
          </a:p>
          <a:p>
            <a:r>
              <a:rPr lang="en-US" dirty="0"/>
              <a:t>Process loaded into a partition that is the size as the process</a:t>
            </a:r>
          </a:p>
          <a:p>
            <a:r>
              <a:rPr lang="en-US" dirty="0"/>
              <a:t>More efficient use of the main memory </a:t>
            </a:r>
          </a:p>
          <a:p>
            <a:r>
              <a:rPr lang="en-US" dirty="0"/>
              <a:t>No internal fragmentation</a:t>
            </a:r>
          </a:p>
          <a:p>
            <a:r>
              <a:rPr lang="en-US" dirty="0"/>
              <a:t>External fragmentation – fragmentation outside partitions</a:t>
            </a:r>
          </a:p>
          <a:p>
            <a:r>
              <a:rPr lang="en-US" dirty="0"/>
              <a:t>Requires “compaction” of fragments after many partition placements</a:t>
            </a:r>
          </a:p>
          <a:p>
            <a:pPr lvl="1"/>
            <a:r>
              <a:rPr lang="en-US" dirty="0"/>
              <a:t>Move processes to create a new block of free space</a:t>
            </a:r>
          </a:p>
        </p:txBody>
      </p:sp>
    </p:spTree>
    <p:extLst>
      <p:ext uri="{BB962C8B-B14F-4D97-AF65-F5344CB8AC3E}">
        <p14:creationId xmlns:p14="http://schemas.microsoft.com/office/powerpoint/2010/main" val="2874012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56818-DB86-47B5-BE75-99E621F8C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Paging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061B4-DB1D-45ED-820C-AA36302EFE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equal size frames of memory</a:t>
            </a:r>
          </a:p>
          <a:p>
            <a:r>
              <a:rPr lang="en-US" dirty="0"/>
              <a:t>Break process into pages matching size of frame</a:t>
            </a:r>
          </a:p>
          <a:p>
            <a:r>
              <a:rPr lang="en-US" dirty="0"/>
              <a:t>Transfer page into frame</a:t>
            </a:r>
          </a:p>
          <a:p>
            <a:r>
              <a:rPr lang="en-US" dirty="0"/>
              <a:t>No external fragmentation</a:t>
            </a:r>
          </a:p>
          <a:p>
            <a:r>
              <a:rPr lang="en-US" dirty="0"/>
              <a:t>Requires process page tables to track</a:t>
            </a:r>
          </a:p>
        </p:txBody>
      </p:sp>
    </p:spTree>
    <p:extLst>
      <p:ext uri="{BB962C8B-B14F-4D97-AF65-F5344CB8AC3E}">
        <p14:creationId xmlns:p14="http://schemas.microsoft.com/office/powerpoint/2010/main" val="513438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D667F-FC5E-415A-AEBB-28841B9B3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A1070-5F07-468D-8F98-EBA5E109A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OS creates one for each process</a:t>
            </a:r>
          </a:p>
          <a:p>
            <a:r>
              <a:rPr lang="en-US" dirty="0"/>
              <a:t>Maps page to frame location so processor can create physical address</a:t>
            </a:r>
          </a:p>
        </p:txBody>
      </p:sp>
    </p:spTree>
    <p:extLst>
      <p:ext uri="{BB962C8B-B14F-4D97-AF65-F5344CB8AC3E}">
        <p14:creationId xmlns:p14="http://schemas.microsoft.com/office/powerpoint/2010/main" val="35818340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80ACA-A216-41A3-9FB3-F68D13E64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Size Should Page Be?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83918-DC95-43C4-BB68-864146895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</a:t>
            </a:r>
          </a:p>
          <a:p>
            <a:pPr lvl="1"/>
            <a:r>
              <a:rPr lang="en-US" dirty="0"/>
              <a:t>Size of main memory</a:t>
            </a:r>
          </a:p>
          <a:p>
            <a:pPr lvl="1"/>
            <a:r>
              <a:rPr lang="en-US" dirty="0"/>
              <a:t>Size and complexity of program</a:t>
            </a:r>
          </a:p>
          <a:p>
            <a:pPr lvl="1"/>
            <a:r>
              <a:rPr lang="en-US" dirty="0"/>
              <a:t>Smaller page leads to </a:t>
            </a:r>
          </a:p>
          <a:p>
            <a:pPr lvl="2"/>
            <a:r>
              <a:rPr lang="en-US" dirty="0"/>
              <a:t>Less internal fragmentation</a:t>
            </a:r>
          </a:p>
          <a:p>
            <a:pPr lvl="2"/>
            <a:r>
              <a:rPr lang="en-US" dirty="0"/>
              <a:t>Larger number of pages per process</a:t>
            </a:r>
          </a:p>
          <a:p>
            <a:pPr lvl="2"/>
            <a:r>
              <a:rPr lang="en-US" dirty="0"/>
              <a:t>Larger page table</a:t>
            </a:r>
          </a:p>
          <a:p>
            <a:pPr lvl="1"/>
            <a:r>
              <a:rPr lang="en-US" dirty="0"/>
              <a:t>Larger page size leads to more efficient block transfer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7071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22B4B-36C1-469E-A182-87BF8764E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Segmentation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CC21B3-6AD9-4FDD-B14D-29AAE1682D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Process loads into a number of segments</a:t>
            </a:r>
          </a:p>
          <a:p>
            <a:pPr lvl="1"/>
            <a:r>
              <a:rPr lang="en-US" dirty="0"/>
              <a:t>Do not need to be same size or contiguous in location</a:t>
            </a:r>
          </a:p>
          <a:p>
            <a:pPr lvl="1"/>
            <a:r>
              <a:rPr lang="en-US" dirty="0"/>
              <a:t>Maximum length dependent on many factors</a:t>
            </a:r>
          </a:p>
          <a:p>
            <a:pPr lvl="2"/>
            <a:r>
              <a:rPr lang="en-US" dirty="0"/>
              <a:t>OS type</a:t>
            </a:r>
          </a:p>
          <a:p>
            <a:pPr lvl="2"/>
            <a:r>
              <a:rPr lang="en-US" dirty="0"/>
              <a:t>Amount of memory</a:t>
            </a:r>
          </a:p>
          <a:p>
            <a:pPr lvl="1"/>
            <a:r>
              <a:rPr lang="en-US" dirty="0"/>
              <a:t>Addressing:</a:t>
            </a:r>
          </a:p>
          <a:p>
            <a:pPr lvl="2"/>
            <a:r>
              <a:rPr lang="en-US" dirty="0"/>
              <a:t>Segment number and offset within segment</a:t>
            </a:r>
          </a:p>
          <a:p>
            <a:r>
              <a:rPr lang="en-US" sz="2800" dirty="0"/>
              <a:t>Allows programmers ability to organize programs and data</a:t>
            </a:r>
          </a:p>
          <a:p>
            <a:r>
              <a:rPr lang="en-US" dirty="0"/>
              <a:t>No internal fragmentation </a:t>
            </a:r>
          </a:p>
          <a:p>
            <a:r>
              <a:rPr lang="en-US" dirty="0"/>
              <a:t>Improved memory utilization</a:t>
            </a:r>
          </a:p>
          <a:p>
            <a:r>
              <a:rPr lang="en-US" dirty="0"/>
              <a:t>External fragmentation – need compaction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049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D3A70-5F46-4245-A57C-4476FAC2F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 on Prior Modules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E458F-95C7-4705-871C-EC1F28369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800" dirty="0"/>
              <a:t>Single processor system</a:t>
            </a:r>
          </a:p>
          <a:p>
            <a:pPr lvl="1"/>
            <a:r>
              <a:rPr lang="en-US" sz="2600" dirty="0"/>
              <a:t>Memory </a:t>
            </a:r>
          </a:p>
          <a:p>
            <a:pPr lvl="2"/>
            <a:r>
              <a:rPr lang="en-US" sz="2300" dirty="0"/>
              <a:t>Protected part for operating system ( monitor/kernel )</a:t>
            </a:r>
          </a:p>
          <a:p>
            <a:pPr lvl="2"/>
            <a:r>
              <a:rPr lang="en-US" sz="2300" dirty="0"/>
              <a:t>User programs</a:t>
            </a:r>
          </a:p>
          <a:p>
            <a:r>
              <a:rPr lang="en-US" sz="2800" dirty="0"/>
              <a:t>Multiple processors</a:t>
            </a:r>
          </a:p>
          <a:p>
            <a:pPr lvl="1"/>
            <a:r>
              <a:rPr lang="en-US" sz="2600" dirty="0"/>
              <a:t>Memory</a:t>
            </a:r>
          </a:p>
          <a:p>
            <a:pPr lvl="2"/>
            <a:r>
              <a:rPr lang="en-US" sz="2300" dirty="0"/>
              <a:t>Protected part for operating system - kernel </a:t>
            </a:r>
          </a:p>
          <a:p>
            <a:pPr lvl="2"/>
            <a:r>
              <a:rPr lang="en-US" sz="2300" dirty="0"/>
              <a:t>User programs</a:t>
            </a:r>
          </a:p>
          <a:p>
            <a:pPr lvl="1"/>
            <a:r>
              <a:rPr lang="en-US" sz="2600" dirty="0"/>
              <a:t>Must accommodate multiple processes</a:t>
            </a:r>
          </a:p>
          <a:p>
            <a:r>
              <a:rPr lang="en-US" sz="2800" dirty="0"/>
              <a:t>Main Memory = RAM</a:t>
            </a:r>
          </a:p>
          <a:p>
            <a:r>
              <a:rPr lang="en-US" sz="2800" dirty="0"/>
              <a:t>Virtual memory u</a:t>
            </a:r>
            <a:r>
              <a:rPr lang="en-US" sz="2600" dirty="0"/>
              <a:t>ses secondary memory to hold processes </a:t>
            </a:r>
          </a:p>
          <a:p>
            <a:pPr lvl="1"/>
            <a:r>
              <a:rPr lang="en-US" sz="2600" dirty="0"/>
              <a:t>Swap processes into and out of secondary memory to maximize processor efficiency</a:t>
            </a:r>
          </a:p>
          <a:p>
            <a:pPr lvl="2"/>
            <a:r>
              <a:rPr lang="en-US" sz="2300" dirty="0"/>
              <a:t>Allows more processes in main memory since only some pieces of any particular process are loaded</a:t>
            </a:r>
          </a:p>
          <a:p>
            <a:pPr lvl="2"/>
            <a:r>
              <a:rPr lang="en-US" sz="2300" dirty="0"/>
              <a:t>More likely that more processes will be in a Ready state at any particular time</a:t>
            </a:r>
          </a:p>
          <a:p>
            <a:pPr marL="393192" lvl="1" indent="0">
              <a:buNone/>
            </a:pPr>
            <a:endParaRPr lang="en-US" sz="2600" dirty="0"/>
          </a:p>
          <a:p>
            <a:pPr lvl="1"/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3192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7FB4B-7222-48D0-8A1F-3AB051224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Virtual-Memory Paging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BE716-835B-4D24-979D-6F05FCF88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Large virtual address space</a:t>
            </a:r>
          </a:p>
          <a:p>
            <a:r>
              <a:rPr lang="en-US" dirty="0"/>
              <a:t>No external fragmentation </a:t>
            </a:r>
          </a:p>
          <a:p>
            <a:r>
              <a:rPr lang="en-US" dirty="0"/>
              <a:t>Potentially higher degree of multiprogramming</a:t>
            </a:r>
          </a:p>
          <a:p>
            <a:r>
              <a:rPr lang="en-US" dirty="0"/>
              <a:t>Increased complexity of memory management</a:t>
            </a:r>
          </a:p>
        </p:txBody>
      </p:sp>
    </p:spTree>
    <p:extLst>
      <p:ext uri="{BB962C8B-B14F-4D97-AF65-F5344CB8AC3E}">
        <p14:creationId xmlns:p14="http://schemas.microsoft.com/office/powerpoint/2010/main" val="4054704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9C061-A5BC-471B-904B-ED04B5740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Virtual-Memory Segmentation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79930-8977-4989-AD3B-45DDCE7EB1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Supports higher level of multiprogramming</a:t>
            </a:r>
          </a:p>
          <a:p>
            <a:r>
              <a:rPr lang="en-US" dirty="0"/>
              <a:t>Virtual memory provides larger virtual address space</a:t>
            </a:r>
          </a:p>
          <a:p>
            <a:r>
              <a:rPr lang="en-US" dirty="0"/>
              <a:t>No internal fragmentation</a:t>
            </a:r>
          </a:p>
          <a:p>
            <a:r>
              <a:rPr lang="en-US" dirty="0"/>
              <a:t>Increased complexity of memory management.</a:t>
            </a:r>
          </a:p>
        </p:txBody>
      </p:sp>
    </p:spTree>
    <p:extLst>
      <p:ext uri="{BB962C8B-B14F-4D97-AF65-F5344CB8AC3E}">
        <p14:creationId xmlns:p14="http://schemas.microsoft.com/office/powerpoint/2010/main" val="15454455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4385-6CC7-41A2-87F9-08FBA03B6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Tradeoffs of Virtual Memory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7C05C-9334-4546-87DF-EB656D05E4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Should have more processes that can go to Ready</a:t>
            </a:r>
          </a:p>
          <a:p>
            <a:r>
              <a:rPr lang="en-US" dirty="0"/>
              <a:t>Overhead of fetching the page table information</a:t>
            </a:r>
          </a:p>
          <a:p>
            <a:r>
              <a:rPr lang="en-US" dirty="0"/>
              <a:t>Overhead of loading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0987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C2051-7F0E-4F94-9445-8CD7DA834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Compensate for Overhead?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58E5B-D7CE-471F-8FAA-745DC98D7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Use cache memory</a:t>
            </a:r>
          </a:p>
          <a:p>
            <a:pPr lvl="1"/>
            <a:r>
              <a:rPr lang="en-US" dirty="0"/>
              <a:t>Special high speed cache: Translation Lookaside Buffer</a:t>
            </a:r>
          </a:p>
          <a:p>
            <a:pPr lvl="2"/>
            <a:r>
              <a:rPr lang="en-US" dirty="0"/>
              <a:t>Contains previously used page table information – not complete set of page table information</a:t>
            </a:r>
          </a:p>
          <a:p>
            <a:pPr lvl="2"/>
            <a:r>
              <a:rPr lang="en-US" dirty="0"/>
              <a:t>Search for page number to get page table information</a:t>
            </a:r>
          </a:p>
          <a:p>
            <a:pPr lvl="2"/>
            <a:r>
              <a:rPr lang="en-US" dirty="0"/>
              <a:t>Multiple simultaneous searches</a:t>
            </a:r>
          </a:p>
          <a:p>
            <a:pPr lvl="2"/>
            <a:r>
              <a:rPr lang="en-US" dirty="0"/>
              <a:t>If TLB contains the information = HIT</a:t>
            </a:r>
          </a:p>
          <a:p>
            <a:pPr lvl="3"/>
            <a:r>
              <a:rPr lang="en-US" dirty="0"/>
              <a:t>Use frame number + offset to get “real” address in main memory</a:t>
            </a:r>
          </a:p>
          <a:p>
            <a:pPr lvl="2"/>
            <a:r>
              <a:rPr lang="en-US" dirty="0"/>
              <a:t>If TLB does not contain the information = MISS</a:t>
            </a:r>
          </a:p>
          <a:p>
            <a:pPr lvl="3"/>
            <a:r>
              <a:rPr lang="en-US" dirty="0"/>
              <a:t>Search page table to get frame number</a:t>
            </a:r>
          </a:p>
          <a:p>
            <a:pPr lvl="3"/>
            <a:r>
              <a:rPr lang="en-US" dirty="0"/>
              <a:t>Use frame number + offset to get “real” address in main memory</a:t>
            </a:r>
          </a:p>
          <a:p>
            <a:pPr lvl="3"/>
            <a:endParaRPr lang="en-US" dirty="0"/>
          </a:p>
          <a:p>
            <a:pPr marL="667512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7814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CFE71-5FFA-4A12-9CF3-C2FA4FB40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Combine Segmentation and Paging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EC6D6-672F-4C5D-B4C7-043D7D860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Divide address space into segments – visible to programmer</a:t>
            </a:r>
          </a:p>
          <a:p>
            <a:r>
              <a:rPr lang="en-US" dirty="0"/>
              <a:t>Divide segments into fixed size pages – transparent to programmer</a:t>
            </a:r>
          </a:p>
          <a:p>
            <a:r>
              <a:rPr lang="en-US" dirty="0"/>
              <a:t>Virtual address requires</a:t>
            </a:r>
          </a:p>
          <a:p>
            <a:pPr lvl="1"/>
            <a:r>
              <a:rPr lang="en-US" dirty="0"/>
              <a:t>Segment number</a:t>
            </a:r>
          </a:p>
          <a:p>
            <a:pPr lvl="1"/>
            <a:r>
              <a:rPr lang="en-US" dirty="0"/>
              <a:t>Page number</a:t>
            </a:r>
          </a:p>
          <a:p>
            <a:pPr lvl="1"/>
            <a:r>
              <a:rPr lang="en-US" dirty="0"/>
              <a:t>Offset</a:t>
            </a:r>
          </a:p>
          <a:p>
            <a:r>
              <a:rPr lang="en-US" dirty="0"/>
              <a:t>Requires segment table &amp; page table</a:t>
            </a:r>
          </a:p>
          <a:p>
            <a:pPr lvl="1"/>
            <a:r>
              <a:rPr lang="en-US" dirty="0"/>
              <a:t>Lookup segment number in segment table to get page table</a:t>
            </a:r>
          </a:p>
          <a:p>
            <a:pPr lvl="1"/>
            <a:r>
              <a:rPr lang="en-US" dirty="0"/>
              <a:t>Use page number to lookup frame number in page table</a:t>
            </a:r>
          </a:p>
          <a:p>
            <a:pPr lvl="1"/>
            <a:r>
              <a:rPr lang="en-US" dirty="0"/>
              <a:t> Use offset in page frame to get real address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9349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9544A-AED0-4400-BA96-988AAA1F1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Swapping: </a:t>
            </a:r>
            <a:r>
              <a:rPr lang="en-US" sz="5400" dirty="0"/>
              <a:t>Replacement Policy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E374D-A849-412C-B2AF-BF029F9D1E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en-US" sz="2600" dirty="0"/>
              <a:t>First In First Out (FIFO)</a:t>
            </a:r>
          </a:p>
          <a:p>
            <a:pPr lvl="2"/>
            <a:r>
              <a:rPr lang="en-US" sz="2300" dirty="0"/>
              <a:t>Oldest page in memory</a:t>
            </a:r>
          </a:p>
          <a:p>
            <a:pPr lvl="2"/>
            <a:r>
              <a:rPr lang="en-US" sz="2300" dirty="0"/>
              <a:t>If use circular queue, remove sequentially</a:t>
            </a:r>
          </a:p>
          <a:p>
            <a:pPr lvl="1"/>
            <a:r>
              <a:rPr lang="en-US" sz="2600" dirty="0"/>
              <a:t> Least Recently Used (LRU)</a:t>
            </a:r>
          </a:p>
          <a:p>
            <a:pPr lvl="2"/>
            <a:r>
              <a:rPr lang="en-US" sz="2300" dirty="0"/>
              <a:t>Page with longest time since reference</a:t>
            </a:r>
          </a:p>
          <a:p>
            <a:pPr lvl="2"/>
            <a:r>
              <a:rPr lang="en-US" sz="2300" dirty="0"/>
              <a:t>Should be least likely to be referenced</a:t>
            </a:r>
          </a:p>
          <a:p>
            <a:pPr lvl="2"/>
            <a:r>
              <a:rPr lang="en-US" sz="2300" dirty="0"/>
              <a:t>Must track usage</a:t>
            </a:r>
          </a:p>
          <a:p>
            <a:pPr lvl="1"/>
            <a:r>
              <a:rPr lang="en-US" sz="2600" dirty="0"/>
              <a:t>Last In First Out (LIFO)</a:t>
            </a:r>
          </a:p>
          <a:p>
            <a:pPr lvl="2"/>
            <a:r>
              <a:rPr lang="en-US" sz="2300" dirty="0"/>
              <a:t>Newest page in memory</a:t>
            </a:r>
          </a:p>
          <a:p>
            <a:pPr lvl="2"/>
            <a:r>
              <a:rPr lang="en-US" sz="2300" dirty="0"/>
              <a:t>Use stack to pop latest</a:t>
            </a:r>
          </a:p>
          <a:p>
            <a:pPr lvl="1"/>
            <a:r>
              <a:rPr lang="en-US" sz="2600" dirty="0"/>
              <a:t>Least Frequently Used (LFU)</a:t>
            </a:r>
          </a:p>
          <a:p>
            <a:pPr lvl="2"/>
            <a:r>
              <a:rPr lang="en-US" sz="2300" dirty="0"/>
              <a:t>Page in memory least often referenced</a:t>
            </a:r>
            <a:endParaRPr lang="en-US" sz="2600" dirty="0"/>
          </a:p>
          <a:p>
            <a:pPr lvl="2"/>
            <a:r>
              <a:rPr lang="en-US" sz="2300" dirty="0"/>
              <a:t>Must track usage</a:t>
            </a:r>
          </a:p>
          <a:p>
            <a:pPr marL="0" indent="0">
              <a:buNone/>
            </a:pP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0045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9544A-AED0-4400-BA96-988AAA1F1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Swapping: </a:t>
            </a:r>
            <a:r>
              <a:rPr lang="en-US" sz="5400" dirty="0"/>
              <a:t>“Fetch” policy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E374D-A849-412C-B2AF-BF029F9D1E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/>
              <a:t>When process is first started, many page faults </a:t>
            </a:r>
          </a:p>
          <a:p>
            <a:r>
              <a:rPr lang="en-US" sz="2400" dirty="0"/>
              <a:t>Theoretically, references tend to cluster, aka “Principle of locality”, so as more pages are brought in, page faults should decline since references will be to pages already in</a:t>
            </a:r>
            <a:endParaRPr lang="en-US" sz="3100" dirty="0"/>
          </a:p>
          <a:p>
            <a:r>
              <a:rPr lang="en-US" b="1" dirty="0"/>
              <a:t>Demand Paging</a:t>
            </a:r>
            <a:endParaRPr lang="en-US" dirty="0"/>
          </a:p>
          <a:p>
            <a:pPr lvl="1"/>
            <a:r>
              <a:rPr lang="en-US" sz="2200" dirty="0"/>
              <a:t>Page is brought into main memory when a reference is made to the page</a:t>
            </a:r>
          </a:p>
          <a:p>
            <a:r>
              <a:rPr lang="en-US" b="1" dirty="0" err="1"/>
              <a:t>Prepaging</a:t>
            </a:r>
            <a:r>
              <a:rPr lang="en-US" b="1" dirty="0"/>
              <a:t> </a:t>
            </a:r>
          </a:p>
          <a:p>
            <a:pPr lvl="1"/>
            <a:r>
              <a:rPr lang="en-US" sz="2200" dirty="0"/>
              <a:t>Anticipates by bringing in cluster of pages including referenced page</a:t>
            </a:r>
          </a:p>
          <a:p>
            <a:pPr lvl="1"/>
            <a:r>
              <a:rPr lang="en-US" sz="2200" dirty="0"/>
              <a:t>Theory is that if pages of a process are stored contiguously in secondary memory, more efficient to read in a multiple pages at one time</a:t>
            </a:r>
          </a:p>
          <a:p>
            <a:pPr lvl="1"/>
            <a:r>
              <a:rPr lang="en-US" sz="2200" dirty="0"/>
              <a:t>Ineffective if extra pages are not referenced</a:t>
            </a:r>
          </a:p>
          <a:p>
            <a:pPr marL="667512" lvl="2" indent="0">
              <a:buNone/>
            </a:pPr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6504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CE65E-436A-4561-8C43-FA7E03CD4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6858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When to Write Out Modified Pages?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163149-30F5-410B-AFD1-4983184CF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“Demand Cleaning”</a:t>
            </a:r>
          </a:p>
          <a:p>
            <a:pPr lvl="1"/>
            <a:r>
              <a:rPr lang="en-US" dirty="0"/>
              <a:t>Write out page when selected for replacement</a:t>
            </a:r>
          </a:p>
          <a:p>
            <a:pPr marL="0" indent="0">
              <a:buNone/>
            </a:pPr>
            <a:r>
              <a:rPr lang="en-US" dirty="0"/>
              <a:t>Or</a:t>
            </a:r>
          </a:p>
          <a:p>
            <a:r>
              <a:rPr lang="en-US" dirty="0"/>
              <a:t>“Precleaning”</a:t>
            </a:r>
          </a:p>
          <a:p>
            <a:pPr lvl="1"/>
            <a:r>
              <a:rPr lang="en-US" dirty="0"/>
              <a:t>Write out in batches</a:t>
            </a:r>
          </a:p>
          <a:p>
            <a:pPr lvl="1"/>
            <a:r>
              <a:rPr lang="en-US" dirty="0"/>
              <a:t>Benefit of disk access overhead</a:t>
            </a:r>
          </a:p>
        </p:txBody>
      </p:sp>
    </p:spTree>
    <p:extLst>
      <p:ext uri="{BB962C8B-B14F-4D97-AF65-F5344CB8AC3E}">
        <p14:creationId xmlns:p14="http://schemas.microsoft.com/office/powerpoint/2010/main" val="4001611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8E0A5-862B-4FD9-87D6-52A7DF3EE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Memory Management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F6136-B5CE-4458-9548-7187697350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Relocation ( reloading of swapped processes )</a:t>
            </a:r>
          </a:p>
          <a:p>
            <a:r>
              <a:rPr lang="en-US" dirty="0"/>
              <a:t>Protection of processes loaded in memory</a:t>
            </a:r>
          </a:p>
          <a:p>
            <a:r>
              <a:rPr lang="en-US" dirty="0"/>
              <a:t>Controlled sharing of programs among processes</a:t>
            </a:r>
          </a:p>
          <a:p>
            <a:r>
              <a:rPr lang="en-US" dirty="0"/>
              <a:t>Logical organization of memory to hold program modules</a:t>
            </a:r>
          </a:p>
          <a:p>
            <a:r>
              <a:rPr lang="en-US" dirty="0"/>
              <a:t>Physical organization of memory as main memory ( RAM ) and secondary memory ( disk )</a:t>
            </a:r>
          </a:p>
        </p:txBody>
      </p:sp>
    </p:spTree>
    <p:extLst>
      <p:ext uri="{BB962C8B-B14F-4D97-AF65-F5344CB8AC3E}">
        <p14:creationId xmlns:p14="http://schemas.microsoft.com/office/powerpoint/2010/main" val="1042935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56A32-160D-4273-B442-8FB154220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Are Memory Locations Accessed?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3E3D2-493D-4355-89F1-113C2B987C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Addresses</a:t>
            </a:r>
          </a:p>
          <a:p>
            <a:pPr lvl="1"/>
            <a:r>
              <a:rPr lang="en-US" dirty="0"/>
              <a:t>Physical</a:t>
            </a:r>
          </a:p>
          <a:p>
            <a:pPr lvl="2"/>
            <a:r>
              <a:rPr lang="en-US" dirty="0"/>
              <a:t>Actual location in main memory</a:t>
            </a:r>
          </a:p>
          <a:p>
            <a:pPr lvl="1"/>
            <a:r>
              <a:rPr lang="en-US" dirty="0"/>
              <a:t>Logical</a:t>
            </a:r>
          </a:p>
          <a:p>
            <a:pPr lvl="2"/>
            <a:r>
              <a:rPr lang="en-US" dirty="0"/>
              <a:t>Reference to a memory location independent of the current assignment of data to memory</a:t>
            </a:r>
          </a:p>
          <a:p>
            <a:pPr lvl="1"/>
            <a:r>
              <a:rPr lang="en-US" dirty="0"/>
              <a:t>Relative</a:t>
            </a:r>
          </a:p>
          <a:p>
            <a:pPr lvl="2"/>
            <a:r>
              <a:rPr lang="en-US" dirty="0"/>
              <a:t>A particular example of logical address, in which the address is expressed as a location relative to some known point</a:t>
            </a:r>
          </a:p>
          <a:p>
            <a:pPr marL="667512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004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11B3E-DBED-401C-9701-35847950C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/>
              <a:t>Memory Management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9C8C1-FD28-44C0-BB98-66BD3171F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31520" indent="-457200">
              <a:buSzPct val="90000"/>
            </a:pPr>
            <a:r>
              <a:rPr lang="en-US" sz="2800" dirty="0"/>
              <a:t>Memory references are logical addresses that are dynamically translated into physical addresses at run time</a:t>
            </a:r>
          </a:p>
          <a:p>
            <a:pPr marL="617220" indent="-342900">
              <a:buSzPct val="90000"/>
            </a:pPr>
            <a:r>
              <a:rPr lang="en-US" sz="2800" dirty="0"/>
              <a:t>Processes broken up into multiple pieces not contiguously located in main memory during execution</a:t>
            </a:r>
          </a:p>
          <a:p>
            <a:pPr marL="617220" indent="-342900">
              <a:buSzPct val="90000"/>
            </a:pPr>
            <a:r>
              <a:rPr lang="en-US" sz="2800" dirty="0"/>
              <a:t>Not all the pages or segments of a process are in main memory during execution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482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52021-1B1A-4AC8-BE28-2EB92F357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704088"/>
            <a:ext cx="8458200" cy="1143000"/>
          </a:xfrm>
        </p:spPr>
        <p:txBody>
          <a:bodyPr>
            <a:normAutofit/>
          </a:bodyPr>
          <a:lstStyle/>
          <a:p>
            <a:r>
              <a:rPr lang="en-US" sz="5400" dirty="0"/>
              <a:t>Programs &amp;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D6B83F-0A33-42BF-9BCF-DAF7C6CCF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200" dirty="0"/>
              <a:t>Often programs broken into multiple processes</a:t>
            </a:r>
          </a:p>
          <a:p>
            <a:pPr lvl="1"/>
            <a:r>
              <a:rPr lang="en-US" sz="1800" dirty="0"/>
              <a:t>Use “Partitions” to  allow more processes in main memory</a:t>
            </a:r>
          </a:p>
          <a:p>
            <a:pPr lvl="2"/>
            <a:r>
              <a:rPr lang="en-US" dirty="0"/>
              <a:t>If only some of the pieces of any particular process are loaded, can host more processes</a:t>
            </a:r>
          </a:p>
          <a:p>
            <a:pPr lvl="2"/>
            <a:r>
              <a:rPr lang="en-US" dirty="0"/>
              <a:t>More efficient utilization of the processor if more processes are in  Ready state at any particular time</a:t>
            </a:r>
          </a:p>
          <a:p>
            <a:r>
              <a:rPr lang="en-US" sz="2200" dirty="0"/>
              <a:t>Many programs are large</a:t>
            </a:r>
          </a:p>
          <a:p>
            <a:pPr lvl="2"/>
            <a:r>
              <a:rPr lang="en-US" dirty="0"/>
              <a:t>If the program as written is too large, it must be broken into smaller pieces that can be loaded separately </a:t>
            </a:r>
          </a:p>
          <a:p>
            <a:pPr lvl="2"/>
            <a:r>
              <a:rPr lang="en-US" dirty="0"/>
              <a:t>Paging or segmentation can be used, that job is left to the OS and the hardware</a:t>
            </a:r>
          </a:p>
          <a:p>
            <a:pPr lvl="2"/>
            <a:r>
              <a:rPr lang="en-US" dirty="0"/>
              <a:t>The OS automatically loads pieces of a process into main memory as required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799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6BA1F-3D7E-428E-A53C-AD6476D5D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Process Execution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1F4E8-A888-4E6E-ABD2-846B6E9D23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/>
              <a:t>Operating System Brings a Process into Main memory</a:t>
            </a:r>
          </a:p>
          <a:p>
            <a:pPr lvl="1"/>
            <a:r>
              <a:rPr lang="en-US" sz="2600" dirty="0"/>
              <a:t>M</a:t>
            </a:r>
            <a:r>
              <a:rPr lang="en-US" dirty="0"/>
              <a:t>ay bring in all or part of the program</a:t>
            </a:r>
          </a:p>
          <a:p>
            <a:pPr lvl="1"/>
            <a:r>
              <a:rPr lang="en-US" dirty="0"/>
              <a:t>Portion that is in main memory is “resident set”</a:t>
            </a:r>
          </a:p>
          <a:p>
            <a:pPr lvl="1"/>
            <a:r>
              <a:rPr lang="en-US" dirty="0"/>
              <a:t>“Swap” process when operating system issues an interrupt </a:t>
            </a:r>
          </a:p>
          <a:p>
            <a:pPr lvl="2"/>
            <a:r>
              <a:rPr lang="en-US" dirty="0"/>
              <a:t>Need more resources</a:t>
            </a:r>
          </a:p>
          <a:p>
            <a:pPr lvl="2"/>
            <a:r>
              <a:rPr lang="en-US" dirty="0"/>
              <a:t>I/O </a:t>
            </a:r>
          </a:p>
          <a:p>
            <a:pPr lvl="2"/>
            <a:r>
              <a:rPr lang="en-US" dirty="0"/>
              <a:t>Timeout for time slice</a:t>
            </a:r>
          </a:p>
          <a:p>
            <a:pPr lvl="1"/>
            <a:r>
              <a:rPr lang="en-US" dirty="0"/>
              <a:t>Put the current process in Block state</a:t>
            </a:r>
          </a:p>
          <a:p>
            <a:pPr lvl="1"/>
            <a:r>
              <a:rPr lang="en-US" dirty="0"/>
              <a:t>Bring in new process from Ready</a:t>
            </a:r>
          </a:p>
          <a:p>
            <a:pPr lvl="2"/>
            <a:r>
              <a:rPr lang="en-US" sz="2300" dirty="0"/>
              <a:t>Logical address of the process is brought into main memory</a:t>
            </a:r>
          </a:p>
          <a:p>
            <a:pPr lvl="1"/>
            <a:r>
              <a:rPr lang="en-US" sz="2500" dirty="0"/>
              <a:t>An interrupt is issued when the event is complete, which causes the operating system to place the </a:t>
            </a:r>
            <a:r>
              <a:rPr lang="en-US" dirty="0"/>
              <a:t>interrupted</a:t>
            </a:r>
            <a:r>
              <a:rPr lang="en-US" sz="2500" dirty="0"/>
              <a:t> process in the Ready state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780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6E21B-52B9-4DD9-AF08-454F9F19D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Resident 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BCA6C-DE8A-4F0D-9759-D987DF2F2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Portion of a process loaded in main memory</a:t>
            </a:r>
          </a:p>
          <a:p>
            <a:r>
              <a:rPr lang="en-US" dirty="0"/>
              <a:t>Size of resident set</a:t>
            </a:r>
          </a:p>
          <a:p>
            <a:pPr lvl="1"/>
            <a:r>
              <a:rPr lang="en-US" dirty="0"/>
              <a:t>Fixed size – fixed number of pages allocated to process</a:t>
            </a:r>
          </a:p>
          <a:p>
            <a:pPr lvl="1"/>
            <a:r>
              <a:rPr lang="en-US" dirty="0"/>
              <a:t>Variable size – allocation of pages can vary over time</a:t>
            </a:r>
          </a:p>
        </p:txBody>
      </p:sp>
    </p:spTree>
    <p:extLst>
      <p:ext uri="{BB962C8B-B14F-4D97-AF65-F5344CB8AC3E}">
        <p14:creationId xmlns:p14="http://schemas.microsoft.com/office/powerpoint/2010/main" val="1331641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6E21B-52B9-4DD9-AF08-454F9F19D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Resident Set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BCA6C-DE8A-4F0D-9759-D987DF2F2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Pool of pages to select among for swap out </a:t>
            </a:r>
          </a:p>
          <a:p>
            <a:pPr lvl="1"/>
            <a:r>
              <a:rPr lang="en-US" dirty="0"/>
              <a:t>Global allocation</a:t>
            </a:r>
          </a:p>
          <a:p>
            <a:pPr lvl="2"/>
            <a:r>
              <a:rPr lang="en-US" dirty="0"/>
              <a:t>Can swap out pages from any process – cannibalize others</a:t>
            </a:r>
          </a:p>
          <a:p>
            <a:pPr lvl="1"/>
            <a:r>
              <a:rPr lang="en-US" dirty="0"/>
              <a:t>Local allocation</a:t>
            </a:r>
          </a:p>
          <a:p>
            <a:pPr lvl="2"/>
            <a:r>
              <a:rPr lang="en-US" dirty="0"/>
              <a:t>Swap out only from that same process</a:t>
            </a:r>
          </a:p>
          <a:p>
            <a:r>
              <a:rPr lang="en-US" sz="2400" dirty="0"/>
              <a:t>Must determine “</a:t>
            </a:r>
            <a:r>
              <a:rPr lang="en-US" sz="2200" dirty="0"/>
              <a:t>Multiprogramming”</a:t>
            </a:r>
            <a:r>
              <a:rPr lang="en-US" sz="2200" i="1" dirty="0"/>
              <a:t> </a:t>
            </a:r>
            <a:r>
              <a:rPr lang="en-US" sz="2200" dirty="0"/>
              <a:t>load</a:t>
            </a:r>
          </a:p>
          <a:p>
            <a:pPr lvl="1"/>
            <a:r>
              <a:rPr lang="en-US" sz="2200" dirty="0"/>
              <a:t>Too few processes may cause all processes to be blocked with excessive swapping</a:t>
            </a:r>
          </a:p>
          <a:p>
            <a:pPr lvl="1"/>
            <a:r>
              <a:rPr lang="en-US" sz="2200" dirty="0"/>
              <a:t>Too many processes may cause thrashing</a:t>
            </a:r>
          </a:p>
        </p:txBody>
      </p:sp>
    </p:spTree>
    <p:extLst>
      <p:ext uri="{BB962C8B-B14F-4D97-AF65-F5344CB8AC3E}">
        <p14:creationId xmlns:p14="http://schemas.microsoft.com/office/powerpoint/2010/main" val="273076188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1378</Words>
  <Application>Microsoft Office PowerPoint</Application>
  <PresentationFormat>On-screen Show (4:3)</PresentationFormat>
  <Paragraphs>211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Constantia</vt:lpstr>
      <vt:lpstr>Wingdings 2</vt:lpstr>
      <vt:lpstr>Custom Design</vt:lpstr>
      <vt:lpstr>Flow</vt:lpstr>
      <vt:lpstr>Module 4</vt:lpstr>
      <vt:lpstr>Reflection on Prior Modules</vt:lpstr>
      <vt:lpstr>Memory Management Requirements</vt:lpstr>
      <vt:lpstr>How Are Memory Locations Accessed?</vt:lpstr>
      <vt:lpstr>Memory Management</vt:lpstr>
      <vt:lpstr>Programs &amp; Processes</vt:lpstr>
      <vt:lpstr>Process Execution</vt:lpstr>
      <vt:lpstr>Resident Set</vt:lpstr>
      <vt:lpstr>Resident Set Considerations</vt:lpstr>
      <vt:lpstr>Oh No!  No Processes Ready to Run</vt:lpstr>
      <vt:lpstr>“Swap”</vt:lpstr>
      <vt:lpstr>Swapping</vt:lpstr>
      <vt:lpstr>Memory Management: Partitioning</vt:lpstr>
      <vt:lpstr>Fixed Partitioning</vt:lpstr>
      <vt:lpstr>Dynamic Partitioning</vt:lpstr>
      <vt:lpstr>Simple Paging</vt:lpstr>
      <vt:lpstr>Page Table</vt:lpstr>
      <vt:lpstr>What Size Should Page Be?</vt:lpstr>
      <vt:lpstr>Simple Segmentation</vt:lpstr>
      <vt:lpstr>Virtual-Memory Paging</vt:lpstr>
      <vt:lpstr>Virtual-Memory Segmentation</vt:lpstr>
      <vt:lpstr>Tradeoffs of Virtual Memory</vt:lpstr>
      <vt:lpstr>How to Compensate for Overhead?</vt:lpstr>
      <vt:lpstr>Combine Segmentation and Paging</vt:lpstr>
      <vt:lpstr>Swapping: Replacement Policy</vt:lpstr>
      <vt:lpstr>Swapping: “Fetch” policy</vt:lpstr>
      <vt:lpstr>When to Write Out Modified Pages?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2017-02-23T04:34:30Z</dcterms:created>
  <dcterms:modified xsi:type="dcterms:W3CDTF">2020-05-13T21:36:33Z</dcterms:modified>
</cp:coreProperties>
</file>